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96" r:id="rId5"/>
    <p:sldId id="258" r:id="rId6"/>
    <p:sldId id="293" r:id="rId7"/>
    <p:sldId id="259" r:id="rId8"/>
    <p:sldId id="298" r:id="rId9"/>
    <p:sldId id="299" r:id="rId10"/>
    <p:sldId id="300" r:id="rId11"/>
    <p:sldId id="301" r:id="rId12"/>
    <p:sldId id="302"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2" d="100"/>
          <a:sy n="102" d="100"/>
        </p:scale>
        <p:origin x="144"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13EF160-E67F-4F42-A83F-8FC8AB582A6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13EF160-E67F-4F42-A83F-8FC8AB582A60}"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EF160-E67F-4F42-A83F-8FC8AB582A60}"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3EF160-E67F-4F42-A83F-8FC8AB582A6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13EF160-E67F-4F42-A83F-8FC8AB582A6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13EF160-E67F-4F42-A83F-8FC8AB582A60}"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EF160-E67F-4F42-A83F-8FC8AB582A60}"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3EF160-E67F-4F42-A83F-8FC8AB582A6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309DB-76AA-41F3-A340-641736EE83D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F160-E67F-4F42-A83F-8FC8AB582A60}"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309DB-76AA-41F3-A340-641736EE83D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F160-E67F-4F42-A83F-8FC8AB582A60}"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309DB-76AA-41F3-A340-641736EE83D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Picture 9" descr="A person in a white coat holding a stethoscope&#10;&#10;Description automatically generated"/>
          <p:cNvPicPr>
            <a:picLocks noChangeAspect="1"/>
          </p:cNvPicPr>
          <p:nvPr/>
        </p:nvPicPr>
        <p:blipFill rotWithShape="1">
          <a:blip r:embed="rId1">
            <a:alphaModFix amt="13000"/>
            <a:duotone>
              <a:schemeClr val="accent1">
                <a:shade val="45000"/>
                <a:satMod val="135000"/>
              </a:schemeClr>
              <a:prstClr val="white"/>
            </a:duotone>
            <a:extLst>
              <a:ext uri="{28A0092B-C50C-407E-A947-70E740481C1C}">
                <a14:useLocalDpi xmlns:a14="http://schemas.microsoft.com/office/drawing/2010/main" val="0"/>
              </a:ext>
            </a:extLst>
          </a:blip>
          <a:srcRect l="932" t="9080" r="934" b="26926"/>
          <a:stretch>
            <a:fillRect/>
          </a:stretch>
        </p:blipFill>
        <p:spPr>
          <a:xfrm>
            <a:off x="113794" y="0"/>
            <a:ext cx="11964412" cy="5397910"/>
          </a:xfrm>
          <a:custGeom>
            <a:avLst/>
            <a:gdLst>
              <a:gd name="connsiteX0" fmla="*/ 0 w 11964412"/>
              <a:gd name="connsiteY0" fmla="*/ 0 h 4170136"/>
              <a:gd name="connsiteX1" fmla="*/ 11964412 w 11964412"/>
              <a:gd name="connsiteY1" fmla="*/ 0 h 4170136"/>
              <a:gd name="connsiteX2" fmla="*/ 5982206 w 11964412"/>
              <a:gd name="connsiteY2" fmla="*/ 4170136 h 4170136"/>
              <a:gd name="connsiteX3" fmla="*/ 0 w 11964412"/>
              <a:gd name="connsiteY3" fmla="*/ 0 h 4170136"/>
            </a:gdLst>
            <a:ahLst/>
            <a:cxnLst>
              <a:cxn ang="0">
                <a:pos x="connsiteX0" y="connsiteY0"/>
              </a:cxn>
              <a:cxn ang="0">
                <a:pos x="connsiteX1" y="connsiteY1"/>
              </a:cxn>
              <a:cxn ang="0">
                <a:pos x="connsiteX2" y="connsiteY2"/>
              </a:cxn>
              <a:cxn ang="0">
                <a:pos x="connsiteX3" y="connsiteY3"/>
              </a:cxn>
            </a:cxnLst>
            <a:rect l="l" t="t" r="r" b="b"/>
            <a:pathLst>
              <a:path w="11964412" h="4170136">
                <a:moveTo>
                  <a:pt x="0" y="0"/>
                </a:moveTo>
                <a:lnTo>
                  <a:pt x="11964412" y="0"/>
                </a:lnTo>
                <a:cubicBezTo>
                  <a:pt x="11964412" y="2303103"/>
                  <a:pt x="9286087" y="4170136"/>
                  <a:pt x="5982206" y="4170136"/>
                </a:cubicBezTo>
                <a:cubicBezTo>
                  <a:pt x="2678325" y="4170136"/>
                  <a:pt x="0" y="2303103"/>
                  <a:pt x="0" y="0"/>
                </a:cubicBezTo>
                <a:close/>
              </a:path>
            </a:pathLst>
          </a:custGeom>
        </p:spPr>
      </p:pic>
      <p:pic>
        <p:nvPicPr>
          <p:cNvPr id="12" name="Picture 11" descr="A picture containing black, darkness&#10;&#10;Description automatically generated"/>
          <p:cNvPicPr>
            <a:picLocks noChangeAspect="1"/>
          </p:cNvPicPr>
          <p:nvPr/>
        </p:nvPicPr>
        <p:blipFill>
          <a:blip r:embed="rId2">
            <a:alphaModFix amt="38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 y="0"/>
            <a:ext cx="2802194" cy="2523187"/>
          </a:xfrm>
          <a:prstGeom prst="rect">
            <a:avLst/>
          </a:prstGeom>
        </p:spPr>
      </p:pic>
      <p:pic>
        <p:nvPicPr>
          <p:cNvPr id="13" name="Picture 12" descr="A picture containing black, darkness&#10;&#10;Description automatically generated"/>
          <p:cNvPicPr>
            <a:picLocks noChangeAspect="1"/>
          </p:cNvPicPr>
          <p:nvPr/>
        </p:nvPicPr>
        <p:blipFill>
          <a:blip r:embed="rId2">
            <a:alphaModFix amt="33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9851634" y="4517634"/>
            <a:ext cx="2462981" cy="2217749"/>
          </a:xfrm>
          <a:prstGeom prst="rect">
            <a:avLst/>
          </a:prstGeom>
        </p:spPr>
      </p:pic>
      <p:sp>
        <p:nvSpPr>
          <p:cNvPr id="16" name="TextBox 15"/>
          <p:cNvSpPr txBox="1"/>
          <p:nvPr/>
        </p:nvSpPr>
        <p:spPr>
          <a:xfrm>
            <a:off x="1907540" y="889635"/>
            <a:ext cx="7959725" cy="3969385"/>
          </a:xfrm>
          <a:prstGeom prst="rect">
            <a:avLst/>
          </a:prstGeom>
          <a:noFill/>
        </p:spPr>
        <p:txBody>
          <a:bodyPr wrap="square">
            <a:spAutoFit/>
          </a:bodyPr>
          <a:lstStyle/>
          <a:p>
            <a:pPr algn="ctr"/>
            <a:r>
              <a:rPr lang="en-IN" sz="6000" b="1" dirty="0">
                <a:solidFill>
                  <a:schemeClr val="bg1"/>
                </a:solidFill>
                <a:latin typeface="Palatino Linotype" panose="02040502050505030304" charset="0"/>
                <a:cs typeface="Palatino Linotype" panose="02040502050505030304" charset="0"/>
              </a:rPr>
              <a:t>Artificial Intelligence  Group 2</a:t>
            </a:r>
            <a:endParaRPr lang="en-IN" sz="6000" b="1" dirty="0">
              <a:solidFill>
                <a:schemeClr val="bg1"/>
              </a:solidFill>
              <a:latin typeface="Palatino Linotype" panose="02040502050505030304" charset="0"/>
              <a:cs typeface="Palatino Linotype" panose="02040502050505030304" charset="0"/>
            </a:endParaRPr>
          </a:p>
          <a:p>
            <a:pPr algn="ctr"/>
            <a:endParaRPr lang="en-IN" sz="6000" b="1" dirty="0">
              <a:solidFill>
                <a:schemeClr val="bg1"/>
              </a:solidFill>
              <a:latin typeface="Palatino Linotype" panose="02040502050505030304" charset="0"/>
              <a:cs typeface="Palatino Linotype" panose="02040502050505030304" charset="0"/>
            </a:endParaRPr>
          </a:p>
          <a:p>
            <a:pPr algn="ctr"/>
            <a:r>
              <a:rPr lang="en-US" altLang="en-IN" sz="3600" b="1" dirty="0">
                <a:solidFill>
                  <a:schemeClr val="bg1"/>
                </a:solidFill>
                <a:latin typeface="Palatino Linotype" panose="02040502050505030304" charset="0"/>
                <a:cs typeface="Palatino Linotype" panose="02040502050505030304" charset="0"/>
              </a:rPr>
              <a:t> </a:t>
            </a:r>
            <a:r>
              <a:rPr lang="en-IN" sz="3600" b="1" dirty="0">
                <a:solidFill>
                  <a:schemeClr val="bg1"/>
                </a:solidFill>
                <a:latin typeface="Palatino Linotype" panose="02040502050505030304" charset="0"/>
                <a:cs typeface="Palatino Linotype" panose="02040502050505030304" charset="0"/>
              </a:rPr>
              <a:t>Project 3: Create a chatbot in Python</a:t>
            </a:r>
            <a:endParaRPr lang="en-IN" sz="3600" b="1" dirty="0">
              <a:solidFill>
                <a:schemeClr val="bg1"/>
              </a:solidFill>
              <a:latin typeface="Palatino Linotype" panose="02040502050505030304" charset="0"/>
              <a:cs typeface="Palatino Linotype" panose="02040502050505030304" charset="0"/>
            </a:endParaRPr>
          </a:p>
          <a:p>
            <a:pPr algn="ctr"/>
            <a:endParaRPr lang="en-IN" sz="3600" b="1" dirty="0">
              <a:solidFill>
                <a:schemeClr val="bg1"/>
              </a:solidFill>
              <a:latin typeface="Palatino Linotype" panose="02040502050505030304" charset="0"/>
              <a:cs typeface="Palatino Linotype" panose="0204050205050503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9579610" y="90805"/>
            <a:ext cx="2107565" cy="1891030"/>
          </a:xfrm>
          <a:prstGeom prst="rect">
            <a:avLst/>
          </a:prstGeom>
        </p:spPr>
      </p:pic>
      <p:sp>
        <p:nvSpPr>
          <p:cNvPr id="6" name="TextBox 5"/>
          <p:cNvSpPr txBox="1"/>
          <p:nvPr/>
        </p:nvSpPr>
        <p:spPr>
          <a:xfrm>
            <a:off x="1003300" y="596265"/>
            <a:ext cx="8249285"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TESTING AND IMPROVEMENT</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10515" y="1981835"/>
            <a:ext cx="11571605" cy="3969385"/>
          </a:xfrm>
          <a:prstGeom prst="rect">
            <a:avLst/>
          </a:prstGeom>
          <a:noFill/>
        </p:spPr>
        <p:txBody>
          <a:bodyPr wrap="square" rtlCol="0">
            <a:spAutoFit/>
          </a:bodyPr>
          <a:p>
            <a:pPr algn="l"/>
            <a:endParaRPr lang="en-US"/>
          </a:p>
          <a:p>
            <a:pPr algn="l"/>
            <a:r>
              <a:rPr lang="en-US"/>
              <a:t>Continuous testing and refinement are vital to ensure the system's effectiveness and user satisfaction:</a:t>
            </a:r>
            <a:endParaRPr lang="en-US"/>
          </a:p>
          <a:p>
            <a:pPr algn="l"/>
            <a:endParaRPr lang="en-US"/>
          </a:p>
          <a:p>
            <a:pPr algn="l"/>
            <a:r>
              <a:rPr lang="en-US"/>
              <a:t>6.1. User Testing: Conduct user testing to gather feedback on the chatbot's performance, interface, and overall user experience.</a:t>
            </a:r>
            <a:endParaRPr lang="en-US"/>
          </a:p>
          <a:p>
            <a:pPr algn="l"/>
            <a:endParaRPr lang="en-US"/>
          </a:p>
          <a:p>
            <a:pPr algn="l"/>
            <a:r>
              <a:rPr lang="en-US"/>
              <a:t>6.2. Machine Learning Model Updates: Regularly update the machine learning models with new data to improve prediction accuracy.</a:t>
            </a:r>
            <a:endParaRPr lang="en-US"/>
          </a:p>
          <a:p>
            <a:pPr algn="l"/>
            <a:endParaRPr lang="en-US"/>
          </a:p>
          <a:p>
            <a:pPr algn="l"/>
            <a:r>
              <a:rPr lang="en-US"/>
              <a:t>6.3. Feedback Loop: Establish a feedback loop for users to report issues, provide suggestions, and receive updates on system improvements.</a:t>
            </a:r>
            <a:endParaRPr lang="en-US"/>
          </a:p>
          <a:p>
            <a:pPr algn="l"/>
            <a:endParaRPr lang="en-US"/>
          </a:p>
          <a:p>
            <a:pPr algn="l"/>
            <a:r>
              <a:rPr lang="en-US"/>
              <a:t>6.4. Compliance and Regulations: Stay up-to-date with healthcare regulations and standards to ensure the system's compliance and ethical use of medical data.</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p:cNvSpPr/>
          <p:nvPr/>
        </p:nvSpPr>
        <p:spPr>
          <a:xfrm flipH="1">
            <a:off x="7353300" y="0"/>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4" name="Picture 13" descr="A person wearing a vr headset&#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rcRect l="18705" t="1428" r="25891" b="105"/>
          <a:stretch>
            <a:fillRect/>
          </a:stretch>
        </p:blipFill>
        <p:spPr>
          <a:xfrm>
            <a:off x="6758536" y="1264615"/>
            <a:ext cx="4327500" cy="4327500"/>
          </a:xfrm>
          <a:custGeom>
            <a:avLst/>
            <a:gdLst>
              <a:gd name="connsiteX0" fmla="*/ 2163750 w 4327500"/>
              <a:gd name="connsiteY0" fmla="*/ 0 h 4327500"/>
              <a:gd name="connsiteX1" fmla="*/ 4327500 w 4327500"/>
              <a:gd name="connsiteY1" fmla="*/ 2163750 h 4327500"/>
              <a:gd name="connsiteX2" fmla="*/ 2163750 w 4327500"/>
              <a:gd name="connsiteY2" fmla="*/ 4327500 h 4327500"/>
              <a:gd name="connsiteX3" fmla="*/ 0 w 4327500"/>
              <a:gd name="connsiteY3" fmla="*/ 2163750 h 4327500"/>
              <a:gd name="connsiteX4" fmla="*/ 2163750 w 4327500"/>
              <a:gd name="connsiteY4" fmla="*/ 0 h 43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500" h="4327500">
                <a:moveTo>
                  <a:pt x="2163750" y="0"/>
                </a:moveTo>
                <a:cubicBezTo>
                  <a:pt x="3358756" y="0"/>
                  <a:pt x="4327500" y="968744"/>
                  <a:pt x="4327500" y="2163750"/>
                </a:cubicBezTo>
                <a:cubicBezTo>
                  <a:pt x="4327500" y="3358756"/>
                  <a:pt x="3358756" y="4327500"/>
                  <a:pt x="2163750" y="4327500"/>
                </a:cubicBezTo>
                <a:cubicBezTo>
                  <a:pt x="968744" y="4327500"/>
                  <a:pt x="0" y="3358756"/>
                  <a:pt x="0" y="2163750"/>
                </a:cubicBezTo>
                <a:cubicBezTo>
                  <a:pt x="0" y="968744"/>
                  <a:pt x="968744" y="0"/>
                  <a:pt x="2163750" y="0"/>
                </a:cubicBezTo>
                <a:close/>
              </a:path>
            </a:pathLst>
          </a:custGeom>
        </p:spPr>
      </p:pic>
      <p:grpSp>
        <p:nvGrpSpPr>
          <p:cNvPr id="2" name="Group 1"/>
          <p:cNvGrpSpPr/>
          <p:nvPr/>
        </p:nvGrpSpPr>
        <p:grpSpPr>
          <a:xfrm>
            <a:off x="400340" y="648782"/>
            <a:ext cx="6170295" cy="5368290"/>
            <a:chOff x="7285355" y="906771"/>
            <a:chExt cx="6170295" cy="5368290"/>
          </a:xfrm>
        </p:grpSpPr>
        <p:sp>
          <p:nvSpPr>
            <p:cNvPr id="3" name="TextBox 2"/>
            <p:cNvSpPr txBox="1"/>
            <p:nvPr/>
          </p:nvSpPr>
          <p:spPr>
            <a:xfrm>
              <a:off x="7285355" y="906771"/>
              <a:ext cx="3933825" cy="706755"/>
            </a:xfrm>
            <a:prstGeom prst="rect">
              <a:avLst/>
            </a:prstGeom>
            <a:noFill/>
          </p:spPr>
          <p:txBody>
            <a:bodyPr wrap="square">
              <a:spAutoFit/>
            </a:bodyPr>
            <a:lstStyle/>
            <a:p>
              <a:r>
                <a:rPr lang="en-US" altLang="en-IN" sz="4000" b="1" dirty="0">
                  <a:solidFill>
                    <a:schemeClr val="accent1"/>
                  </a:solidFill>
                  <a:latin typeface="Palatino Linotype" panose="02040502050505030304" charset="0"/>
                  <a:cs typeface="Palatino Linotype" panose="02040502050505030304" charset="0"/>
                </a:rPr>
                <a:t>CONCLUSION</a:t>
              </a:r>
              <a:endParaRPr lang="en-US" altLang="en-IN" sz="4000" b="1" dirty="0">
                <a:solidFill>
                  <a:schemeClr val="accent1"/>
                </a:solidFill>
                <a:latin typeface="Palatino Linotype" panose="02040502050505030304" charset="0"/>
                <a:cs typeface="Palatino Linotype" panose="02040502050505030304" charset="0"/>
              </a:endParaRPr>
            </a:p>
          </p:txBody>
        </p:sp>
        <p:sp>
          <p:nvSpPr>
            <p:cNvPr id="4" name="TextBox 3"/>
            <p:cNvSpPr txBox="1"/>
            <p:nvPr/>
          </p:nvSpPr>
          <p:spPr>
            <a:xfrm>
              <a:off x="7456170" y="1613526"/>
              <a:ext cx="5999480" cy="4661535"/>
            </a:xfrm>
            <a:prstGeom prst="rect">
              <a:avLst/>
            </a:prstGeom>
            <a:noFill/>
          </p:spPr>
          <p:txBody>
            <a:bodyPr wrap="square">
              <a:spAutoFit/>
            </a:bodyPr>
            <a:lstStyle/>
            <a:p>
              <a:pPr>
                <a:lnSpc>
                  <a:spcPct val="150000"/>
                </a:lnSpc>
              </a:pPr>
              <a:r>
                <a:rPr lang="en-IN" dirty="0">
                  <a:solidFill>
                    <a:schemeClr val="tx1">
                      <a:lumMod val="85000"/>
                      <a:lumOff val="15000"/>
                    </a:schemeClr>
                  </a:solidFill>
                  <a:latin typeface="Tahoma" panose="020B0604030504040204" charset="0"/>
                  <a:cs typeface="Tahoma" panose="020B0604030504040204" charset="0"/>
                </a:rPr>
                <a:t>In conclusion, the design thinking approach outlined in this abstract provides a comprehensive framework for developing an AI-powered diabetes prediction system. By focusing on functionality, user interface design, NLP, response planning, integration, and iterative testing and improvement, this system can become a powerful tool in the fight against diabetes. With early risk assessment and personalized preventive measures, individuals can take proactive actions to manage their health effectively, ultimately leading to improved overall well-being and reduced healthcare costs.</a:t>
              </a:r>
              <a:endParaRPr lang="en-IN" dirty="0">
                <a:solidFill>
                  <a:schemeClr val="tx1">
                    <a:lumMod val="85000"/>
                    <a:lumOff val="15000"/>
                  </a:schemeClr>
                </a:solidFill>
                <a:latin typeface="Tahoma" panose="020B0604030504040204" charset="0"/>
                <a:cs typeface="Tahoma" panose="020B0604030504040204" charset="0"/>
              </a:endParaRPr>
            </a:p>
          </p:txBody>
        </p:sp>
      </p:grpSp>
      <p:pic>
        <p:nvPicPr>
          <p:cNvPr id="6" name="Picture 5" descr="A picture containing black, darkness&#10;&#10;Description automatically generated"/>
          <p:cNvPicPr>
            <a:picLocks noChangeAspect="1"/>
          </p:cNvPicPr>
          <p:nvPr/>
        </p:nvPicPr>
        <p:blipFill>
          <a:blip r:embed="rId2">
            <a:alphaModFix amt="33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9851634" y="4517634"/>
            <a:ext cx="2462981" cy="2217749"/>
          </a:xfrm>
          <a:prstGeom prst="rect">
            <a:avLst/>
          </a:prstGeom>
        </p:spPr>
      </p:pic>
      <p:pic>
        <p:nvPicPr>
          <p:cNvPr id="7" name="Picture 6" descr="A picture containing black, darkness&#10;&#10;Description automatically generated"/>
          <p:cNvPicPr>
            <a:picLocks noChangeAspect="1"/>
          </p:cNvPicPr>
          <p:nvPr/>
        </p:nvPicPr>
        <p:blipFill>
          <a:blip r:embed="rId4">
            <a:alphaModFix amt="3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5430" y="3741331"/>
            <a:ext cx="10226560" cy="2168525"/>
          </a:xfrm>
          <a:prstGeom prst="rect">
            <a:avLst/>
          </a:prstGeom>
          <a:noFill/>
        </p:spPr>
        <p:txBody>
          <a:bodyPr wrap="square">
            <a:spAutoFit/>
          </a:bodyPr>
          <a:lstStyle/>
          <a:p>
            <a:pPr>
              <a:lnSpc>
                <a:spcPct val="150000"/>
              </a:lnSpc>
            </a:pPr>
            <a:r>
              <a:rPr lang="en-IN" b="1" dirty="0">
                <a:solidFill>
                  <a:schemeClr val="tx1">
                    <a:lumMod val="85000"/>
                    <a:lumOff val="15000"/>
                  </a:schemeClr>
                </a:solidFill>
                <a:latin typeface="Segoe UI Black" panose="020B0A02040204020203" charset="0"/>
                <a:cs typeface="Segoe UI Black" panose="020B0A02040204020203" charset="0"/>
                <a:sym typeface="+mn-ea"/>
              </a:rPr>
              <a:t>Problem Definition:</a:t>
            </a:r>
            <a:r>
              <a:rPr lang="en-IN" dirty="0">
                <a:solidFill>
                  <a:schemeClr val="tx1">
                    <a:lumMod val="85000"/>
                    <a:lumOff val="15000"/>
                  </a:schemeClr>
                </a:solidFill>
                <a:latin typeface="Montserrat" panose="00000500000000000000" pitchFamily="2" charset="0"/>
                <a:sym typeface="+mn-ea"/>
              </a:rPr>
              <a:t> </a:t>
            </a:r>
            <a:r>
              <a:rPr lang="en-IN" dirty="0">
                <a:solidFill>
                  <a:schemeClr val="tx1">
                    <a:lumMod val="85000"/>
                    <a:lumOff val="15000"/>
                  </a:schemeClr>
                </a:solidFill>
                <a:latin typeface="Tahoma" panose="020B0604030504040204" charset="0"/>
                <a:cs typeface="Tahoma" panose="020B0604030504040204" charset="0"/>
                <a:sym typeface="+mn-ea"/>
              </a:rPr>
              <a:t>The problem is to build an AI-powered diabetes prediction system that uses machine learning algorithms to analyze medical data and predict the likelihood of an individual developing diabetes. The system aims to provide early risk assessment and personalized preventive measures, allowing individuals to take proactive actions to manage their health.</a:t>
            </a:r>
            <a:endParaRPr lang="en-IN" dirty="0">
              <a:solidFill>
                <a:schemeClr val="tx1">
                  <a:lumMod val="85000"/>
                  <a:lumOff val="15000"/>
                </a:schemeClr>
              </a:solidFill>
              <a:latin typeface="Tahoma" panose="020B0604030504040204" charset="0"/>
              <a:cs typeface="Tahoma" panose="020B0604030504040204" charset="0"/>
            </a:endParaRPr>
          </a:p>
          <a:p>
            <a:pPr>
              <a:lnSpc>
                <a:spcPct val="150000"/>
              </a:lnSpc>
            </a:pPr>
            <a:endParaRPr lang="en-IN" dirty="0">
              <a:solidFill>
                <a:schemeClr val="tx1">
                  <a:lumMod val="85000"/>
                  <a:lumOff val="15000"/>
                </a:schemeClr>
              </a:solidFill>
              <a:latin typeface="Montserrat" panose="00000500000000000000" pitchFamily="2" charset="0"/>
            </a:endParaRPr>
          </a:p>
        </p:txBody>
      </p:sp>
      <p:sp>
        <p:nvSpPr>
          <p:cNvPr id="8" name="Rectangle 7"/>
          <p:cNvSpPr/>
          <p:nvPr/>
        </p:nvSpPr>
        <p:spPr>
          <a:xfrm>
            <a:off x="504825" y="666750"/>
            <a:ext cx="11182350" cy="2798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760730" y="1498600"/>
            <a:ext cx="10348595" cy="1198880"/>
          </a:xfrm>
          <a:prstGeom prst="rect">
            <a:avLst/>
          </a:prstGeom>
          <a:noFill/>
        </p:spPr>
        <p:txBody>
          <a:bodyPr wrap="square">
            <a:spAutoFit/>
          </a:bodyPr>
          <a:lstStyle/>
          <a:p>
            <a:r>
              <a:rPr lang="en-IN" sz="3600" b="1" dirty="0">
                <a:solidFill>
                  <a:schemeClr val="bg1"/>
                </a:solidFill>
                <a:latin typeface="Palatino Linotype" panose="02040502050505030304" charset="0"/>
                <a:cs typeface="Palatino Linotype" panose="02040502050505030304" charset="0"/>
              </a:rPr>
              <a:t>Building an AI-Powered Diabetes Prediction System: A Design Thinking Approach</a:t>
            </a:r>
            <a:endParaRPr lang="en-IN" sz="36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p:cNvSpPr/>
          <p:nvPr/>
        </p:nvSpPr>
        <p:spPr>
          <a:xfrm>
            <a:off x="0" y="0"/>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9" name="Group 8"/>
          <p:cNvGrpSpPr/>
          <p:nvPr/>
        </p:nvGrpSpPr>
        <p:grpSpPr>
          <a:xfrm>
            <a:off x="5102629" y="860867"/>
            <a:ext cx="8049895" cy="6145530"/>
            <a:chOff x="5204229" y="1300471"/>
            <a:chExt cx="8049895" cy="6145530"/>
          </a:xfrm>
        </p:grpSpPr>
        <p:sp>
          <p:nvSpPr>
            <p:cNvPr id="10" name="TextBox 9"/>
            <p:cNvSpPr txBox="1"/>
            <p:nvPr/>
          </p:nvSpPr>
          <p:spPr>
            <a:xfrm>
              <a:off x="6301509" y="1300471"/>
              <a:ext cx="6952615" cy="645160"/>
            </a:xfrm>
            <a:prstGeom prst="rect">
              <a:avLst/>
            </a:prstGeom>
            <a:noFill/>
          </p:spPr>
          <p:txBody>
            <a:bodyPr wrap="square">
              <a:spAutoFit/>
            </a:bodyPr>
            <a:lstStyle/>
            <a:p>
              <a:r>
                <a:rPr lang="en-US" altLang="en-IN" sz="3600" b="1" dirty="0">
                  <a:solidFill>
                    <a:schemeClr val="accent1"/>
                  </a:solidFill>
                  <a:latin typeface="Palatino Linotype" panose="02040502050505030304" charset="0"/>
                  <a:cs typeface="Palatino Linotype" panose="02040502050505030304" charset="0"/>
                </a:rPr>
                <a:t>ABSTRACT</a:t>
              </a:r>
              <a:r>
                <a:rPr lang="en-US" altLang="en-IN" sz="2800" b="1" dirty="0">
                  <a:solidFill>
                    <a:schemeClr val="accent1"/>
                  </a:solidFill>
                  <a:latin typeface="Palatino Linotype" panose="02040502050505030304" charset="0"/>
                  <a:cs typeface="Palatino Linotype" panose="02040502050505030304" charset="0"/>
                </a:rPr>
                <a:t> </a:t>
              </a:r>
              <a:endParaRPr lang="en-US" altLang="en-IN" sz="2800" b="1" dirty="0">
                <a:solidFill>
                  <a:schemeClr val="accent1"/>
                </a:solidFill>
                <a:latin typeface="Palatino Linotype" panose="02040502050505030304" charset="0"/>
                <a:cs typeface="Palatino Linotype" panose="02040502050505030304" charset="0"/>
              </a:endParaRPr>
            </a:p>
          </p:txBody>
        </p:sp>
        <p:sp>
          <p:nvSpPr>
            <p:cNvPr id="11" name="TextBox 10"/>
            <p:cNvSpPr txBox="1"/>
            <p:nvPr/>
          </p:nvSpPr>
          <p:spPr>
            <a:xfrm>
              <a:off x="5204229" y="2368541"/>
              <a:ext cx="6952615" cy="5077460"/>
            </a:xfrm>
            <a:prstGeom prst="rect">
              <a:avLst/>
            </a:prstGeom>
            <a:noFill/>
          </p:spPr>
          <p:txBody>
            <a:bodyPr wrap="square">
              <a:spAutoFit/>
            </a:bodyPr>
            <a:lstStyle/>
            <a:p>
              <a:pPr>
                <a:lnSpc>
                  <a:spcPct val="150000"/>
                </a:lnSpc>
              </a:pPr>
              <a:r>
                <a:rPr lang="en-IN" dirty="0">
                  <a:solidFill>
                    <a:schemeClr val="tx1">
                      <a:lumMod val="85000"/>
                      <a:lumOff val="15000"/>
                    </a:schemeClr>
                  </a:solidFill>
                  <a:latin typeface="Tahoma" panose="020B0604030504040204" charset="0"/>
                  <a:cs typeface="Tahoma" panose="020B0604030504040204" charset="0"/>
                </a:rPr>
                <a:t>The prevalence of diabetes has reached epidemic proportions globally, making it imperative to develop proactive solutions for early risk assessment and prevention. This abstract outlines the design thinking process for creating an AI-powered diabetes prediction system. The system aims to employ machine learning algorithms to analyze medical data and predict the likelihood of individuals developing diabetes. By focusing on functionality, user interface design, natural language processing (NLP), response planning, integration, and iterative testing and improvement, we lay the groundwork for an innovative tool that can empower individuals to manage their health effectively.</a:t>
              </a:r>
              <a:endParaRPr lang="en-IN" dirty="0">
                <a:solidFill>
                  <a:schemeClr val="tx1">
                    <a:lumMod val="85000"/>
                    <a:lumOff val="15000"/>
                  </a:schemeClr>
                </a:solidFill>
                <a:latin typeface="Tahoma" panose="020B0604030504040204" charset="0"/>
                <a:cs typeface="Tahoma" panose="020B0604030504040204" charset="0"/>
              </a:endParaRPr>
            </a:p>
            <a:p>
              <a:pPr>
                <a:lnSpc>
                  <a:spcPct val="150000"/>
                </a:lnSpc>
              </a:pPr>
              <a:endParaRPr lang="en-IN" dirty="0">
                <a:solidFill>
                  <a:schemeClr val="tx1">
                    <a:lumMod val="85000"/>
                    <a:lumOff val="15000"/>
                  </a:schemeClr>
                </a:solidFill>
                <a:latin typeface="Tahoma" panose="020B0604030504040204" charset="0"/>
                <a:cs typeface="Tahoma" panose="020B0604030504040204" charset="0"/>
              </a:endParaRPr>
            </a:p>
          </p:txBody>
        </p:sp>
      </p:grpSp>
      <p:pic>
        <p:nvPicPr>
          <p:cNvPr id="12" name="Picture 11" descr="A picture containing black, darkness&#10;&#10;Description automatically generated"/>
          <p:cNvPicPr>
            <a:picLocks noChangeAspect="1"/>
          </p:cNvPicPr>
          <p:nvPr/>
        </p:nvPicPr>
        <p:blipFill>
          <a:blip r:embed="rId1">
            <a:alphaModFix amt="38000"/>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
        <p:nvSpPr>
          <p:cNvPr id="8" name="Oval 7"/>
          <p:cNvSpPr/>
          <p:nvPr/>
        </p:nvSpPr>
        <p:spPr>
          <a:xfrm>
            <a:off x="1600200" y="1929130"/>
            <a:ext cx="3348990" cy="3478530"/>
          </a:xfrm>
          <a:prstGeom prst="ellipse">
            <a:avLst/>
          </a:prstGeom>
          <a:blipFill>
            <a:blip r:embed="rId3"/>
            <a:stretch>
              <a:fillRect l="-17668" t="-723" r="-46668" b="-4615"/>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p:cNvSpPr/>
          <p:nvPr/>
        </p:nvSpPr>
        <p:spPr>
          <a:xfrm>
            <a:off x="0" y="0"/>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6" name="Picture 15" descr="A picture containing person, clothing, medical equipment, medical&#10;&#10;Description automatically generated"/>
          <p:cNvPicPr>
            <a:picLocks noChangeAspect="1"/>
          </p:cNvPicPr>
          <p:nvPr/>
        </p:nvPicPr>
        <p:blipFill>
          <a:blip r:embed="rId1">
            <a:extLst>
              <a:ext uri="{28A0092B-C50C-407E-A947-70E740481C1C}">
                <a14:useLocalDpi xmlns:a14="http://schemas.microsoft.com/office/drawing/2010/main" val="0"/>
              </a:ext>
            </a:extLst>
          </a:blip>
          <a:srcRect l="16263" t="1490" r="19057" b="1490"/>
          <a:stretch>
            <a:fillRect/>
          </a:stretch>
        </p:blipFill>
        <p:spPr>
          <a:xfrm>
            <a:off x="1328651" y="1075373"/>
            <a:ext cx="4267200" cy="4267200"/>
          </a:xfrm>
          <a:custGeom>
            <a:avLst/>
            <a:gdLst>
              <a:gd name="connsiteX0" fmla="*/ 2133600 w 4267200"/>
              <a:gd name="connsiteY0" fmla="*/ 0 h 4267200"/>
              <a:gd name="connsiteX1" fmla="*/ 4267200 w 4267200"/>
              <a:gd name="connsiteY1" fmla="*/ 2133600 h 4267200"/>
              <a:gd name="connsiteX2" fmla="*/ 2133600 w 4267200"/>
              <a:gd name="connsiteY2" fmla="*/ 4267200 h 4267200"/>
              <a:gd name="connsiteX3" fmla="*/ 0 w 4267200"/>
              <a:gd name="connsiteY3" fmla="*/ 2133600 h 4267200"/>
              <a:gd name="connsiteX4" fmla="*/ 2133600 w 4267200"/>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4267200">
                <a:moveTo>
                  <a:pt x="2133600" y="0"/>
                </a:moveTo>
                <a:cubicBezTo>
                  <a:pt x="3311955" y="0"/>
                  <a:pt x="4267200" y="955245"/>
                  <a:pt x="4267200" y="2133600"/>
                </a:cubicBezTo>
                <a:cubicBezTo>
                  <a:pt x="4267200" y="3311955"/>
                  <a:pt x="3311955" y="4267200"/>
                  <a:pt x="2133600" y="4267200"/>
                </a:cubicBezTo>
                <a:cubicBezTo>
                  <a:pt x="955245" y="4267200"/>
                  <a:pt x="0" y="3311955"/>
                  <a:pt x="0" y="2133600"/>
                </a:cubicBezTo>
                <a:cubicBezTo>
                  <a:pt x="0" y="955245"/>
                  <a:pt x="955245" y="0"/>
                  <a:pt x="2133600" y="0"/>
                </a:cubicBezTo>
                <a:close/>
              </a:path>
            </a:pathLst>
          </a:custGeom>
        </p:spPr>
      </p:pic>
      <p:grpSp>
        <p:nvGrpSpPr>
          <p:cNvPr id="9" name="Group 8"/>
          <p:cNvGrpSpPr/>
          <p:nvPr/>
        </p:nvGrpSpPr>
        <p:grpSpPr>
          <a:xfrm>
            <a:off x="5909079" y="469707"/>
            <a:ext cx="5655945" cy="5939790"/>
            <a:chOff x="6010679" y="909311"/>
            <a:chExt cx="5655945" cy="5939790"/>
          </a:xfrm>
        </p:grpSpPr>
        <p:sp>
          <p:nvSpPr>
            <p:cNvPr id="10" name="TextBox 9"/>
            <p:cNvSpPr txBox="1"/>
            <p:nvPr/>
          </p:nvSpPr>
          <p:spPr>
            <a:xfrm>
              <a:off x="6472324" y="909311"/>
              <a:ext cx="4733290" cy="706755"/>
            </a:xfrm>
            <a:prstGeom prst="rect">
              <a:avLst/>
            </a:prstGeom>
            <a:noFill/>
          </p:spPr>
          <p:txBody>
            <a:bodyPr wrap="square">
              <a:spAutoFit/>
            </a:bodyPr>
            <a:lstStyle/>
            <a:p>
              <a:r>
                <a:rPr lang="en-IN" sz="4000" b="1" i="0" dirty="0">
                  <a:solidFill>
                    <a:schemeClr val="accent1"/>
                  </a:solidFill>
                  <a:effectLst/>
                  <a:latin typeface="Palatino Linotype" panose="02040502050505030304" charset="0"/>
                  <a:cs typeface="Palatino Linotype" panose="02040502050505030304" charset="0"/>
                </a:rPr>
                <a:t>I</a:t>
              </a:r>
              <a:r>
                <a:rPr lang="en-US" altLang="en-IN" sz="4000" b="1" i="0" dirty="0">
                  <a:solidFill>
                    <a:schemeClr val="accent1"/>
                  </a:solidFill>
                  <a:effectLst/>
                  <a:latin typeface="Palatino Linotype" panose="02040502050505030304" charset="0"/>
                  <a:cs typeface="Palatino Linotype" panose="02040502050505030304" charset="0"/>
                </a:rPr>
                <a:t>NTRODUCTION</a:t>
              </a:r>
              <a:endParaRPr lang="en-US" altLang="en-IN" sz="4000" b="1" i="0" dirty="0">
                <a:solidFill>
                  <a:schemeClr val="accent1"/>
                </a:solidFill>
                <a:effectLst/>
                <a:latin typeface="Palatino Linotype" panose="02040502050505030304" charset="0"/>
                <a:cs typeface="Palatino Linotype" panose="02040502050505030304" charset="0"/>
              </a:endParaRPr>
            </a:p>
          </p:txBody>
        </p:sp>
        <p:sp>
          <p:nvSpPr>
            <p:cNvPr id="11" name="TextBox 10"/>
            <p:cNvSpPr txBox="1"/>
            <p:nvPr/>
          </p:nvSpPr>
          <p:spPr>
            <a:xfrm>
              <a:off x="6010679" y="1771641"/>
              <a:ext cx="5655945" cy="5077460"/>
            </a:xfrm>
            <a:prstGeom prst="rect">
              <a:avLst/>
            </a:prstGeom>
            <a:noFill/>
          </p:spPr>
          <p:txBody>
            <a:bodyPr wrap="square">
              <a:spAutoFit/>
            </a:bodyPr>
            <a:lstStyle/>
            <a:p>
              <a:pPr>
                <a:lnSpc>
                  <a:spcPct val="150000"/>
                </a:lnSpc>
              </a:pPr>
              <a:r>
                <a:rPr lang="en-IN" dirty="0">
                  <a:solidFill>
                    <a:schemeClr val="tx1">
                      <a:lumMod val="85000"/>
                      <a:lumOff val="15000"/>
                    </a:schemeClr>
                  </a:solidFill>
                  <a:latin typeface="Tahoma" panose="020B0604030504040204" charset="0"/>
                  <a:cs typeface="Tahoma" panose="020B0604030504040204" charset="0"/>
                </a:rPr>
                <a:t>Diabetes is a chronic metabolic disorder characterized by elevated blood glucose levels. Its complications can lead to severe health issues, making early detection and prevention crucial. This abstract presents a comprehensive design thinking approach for building an AI-powered diabetes prediction system. The system's goal is to leverage machine learning techniques to analyze medical data and offer personalized risk assessments and preventive measures, ultimately enabling individuals to take proactive steps towards better health.</a:t>
              </a:r>
              <a:endParaRPr lang="en-IN" dirty="0">
                <a:solidFill>
                  <a:schemeClr val="tx1">
                    <a:lumMod val="85000"/>
                    <a:lumOff val="15000"/>
                  </a:schemeClr>
                </a:solidFill>
                <a:latin typeface="Tahoma" panose="020B0604030504040204" charset="0"/>
                <a:cs typeface="Tahoma" panose="020B0604030504040204" charset="0"/>
              </a:endParaRPr>
            </a:p>
            <a:p>
              <a:pPr>
                <a:lnSpc>
                  <a:spcPct val="150000"/>
                </a:lnSpc>
              </a:pPr>
              <a:endParaRPr lang="en-IN" dirty="0">
                <a:solidFill>
                  <a:schemeClr val="tx1">
                    <a:lumMod val="85000"/>
                    <a:lumOff val="15000"/>
                  </a:schemeClr>
                </a:solidFill>
                <a:latin typeface="Tahoma" panose="020B0604030504040204" charset="0"/>
                <a:cs typeface="Tahoma" panose="020B0604030504040204" charset="0"/>
              </a:endParaRPr>
            </a:p>
          </p:txBody>
        </p:sp>
      </p:grpSp>
      <p:pic>
        <p:nvPicPr>
          <p:cNvPr id="12" name="Picture 11" descr="A picture containing black, darkness&#10;&#10;Description automatically generated"/>
          <p:cNvPicPr>
            <a:picLocks noChangeAspect="1"/>
          </p:cNvPicPr>
          <p:nvPr/>
        </p:nvPicPr>
        <p:blipFill>
          <a:blip r:embed="rId2">
            <a:alphaModFix amt="38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9579610" y="90805"/>
            <a:ext cx="2107565" cy="1891030"/>
          </a:xfrm>
          <a:prstGeom prst="rect">
            <a:avLst/>
          </a:prstGeom>
        </p:spPr>
      </p:pic>
      <p:sp>
        <p:nvSpPr>
          <p:cNvPr id="6" name="TextBox 5"/>
          <p:cNvSpPr txBox="1"/>
          <p:nvPr/>
        </p:nvSpPr>
        <p:spPr>
          <a:xfrm>
            <a:off x="1002983" y="596493"/>
            <a:ext cx="5143500"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FUNCTIONALITY</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10515" y="1712595"/>
            <a:ext cx="11571605" cy="4799965"/>
          </a:xfrm>
          <a:prstGeom prst="rect">
            <a:avLst/>
          </a:prstGeom>
          <a:noFill/>
        </p:spPr>
        <p:txBody>
          <a:bodyPr wrap="square" rtlCol="0">
            <a:spAutoFit/>
          </a:bodyPr>
          <a:p>
            <a:pPr algn="l"/>
            <a:endParaRPr lang="en-US"/>
          </a:p>
          <a:p>
            <a:pPr algn="l"/>
            <a:r>
              <a:rPr lang="en-US"/>
              <a:t>To define the scope of the AI-powered diabetes prediction system's abilities, it's crucial to consider the following aspects:</a:t>
            </a:r>
            <a:endParaRPr lang="en-US"/>
          </a:p>
          <a:p>
            <a:pPr algn="l"/>
            <a:r>
              <a:rPr lang="en-US"/>
              <a:t>1.1. Data Analysis: The system should have the capability to process various medical data types, such as patient demographics, lab results, family history, and lifestyle factors.</a:t>
            </a:r>
            <a:endParaRPr lang="en-US"/>
          </a:p>
          <a:p>
            <a:pPr algn="l"/>
            <a:endParaRPr lang="en-US"/>
          </a:p>
          <a:p>
            <a:pPr algn="l"/>
            <a:r>
              <a:rPr lang="en-US"/>
              <a:t>1.2. Predictive Modeling: Implement machine learning algorithms that can effectively predict an individual's likelihood of developing diabetes based on the input data.</a:t>
            </a:r>
            <a:endParaRPr lang="en-US"/>
          </a:p>
          <a:p>
            <a:pPr algn="l"/>
            <a:endParaRPr lang="en-US"/>
          </a:p>
          <a:p>
            <a:pPr algn="l"/>
            <a:r>
              <a:rPr lang="en-US"/>
              <a:t>1.3. Personalization: Offer personalized risk assessments and preventive measures to users based on their unique data and health profiles.</a:t>
            </a:r>
            <a:endParaRPr lang="en-US"/>
          </a:p>
          <a:p>
            <a:pPr algn="l"/>
            <a:endParaRPr lang="en-US"/>
          </a:p>
          <a:p>
            <a:pPr algn="l"/>
            <a:r>
              <a:rPr lang="en-US"/>
              <a:t>1.4. Education: Provide educational content about diabetes, its risk factors, and preventive strategies to empower users with knowledge.</a:t>
            </a:r>
            <a:endParaRPr lang="en-US"/>
          </a:p>
          <a:p>
            <a:pPr algn="l"/>
            <a:endParaRPr lang="en-US"/>
          </a:p>
          <a:p>
            <a:pPr algn="l"/>
            <a:r>
              <a:rPr lang="en-US"/>
              <a:t>1.5. Interaction: Facilitate user interactions through a chatbot interface that can answer questions, provide guidance, and direct users to appropriate resources.</a:t>
            </a:r>
            <a:endParaRPr lang="en-US"/>
          </a:p>
          <a:p>
            <a:pPr algn="l"/>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9579610" y="90805"/>
            <a:ext cx="2107565" cy="1891030"/>
          </a:xfrm>
          <a:prstGeom prst="rect">
            <a:avLst/>
          </a:prstGeom>
        </p:spPr>
      </p:pic>
      <p:sp>
        <p:nvSpPr>
          <p:cNvPr id="6" name="TextBox 5"/>
          <p:cNvSpPr txBox="1"/>
          <p:nvPr/>
        </p:nvSpPr>
        <p:spPr>
          <a:xfrm>
            <a:off x="1002983" y="596493"/>
            <a:ext cx="5143500"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USER INTERFACE</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09880" y="1981835"/>
            <a:ext cx="11571605" cy="3969385"/>
          </a:xfrm>
          <a:prstGeom prst="rect">
            <a:avLst/>
          </a:prstGeom>
          <a:noFill/>
        </p:spPr>
        <p:txBody>
          <a:bodyPr wrap="square" rtlCol="0">
            <a:spAutoFit/>
          </a:bodyPr>
          <a:p>
            <a:pPr algn="l"/>
            <a:endParaRPr lang="en-US"/>
          </a:p>
          <a:p>
            <a:pPr algn="l"/>
            <a:r>
              <a:rPr lang="en-US"/>
              <a:t>Designing a user-friendly interface is crucial for the success of the AI-powered diabetes prediction system:</a:t>
            </a:r>
            <a:endParaRPr lang="en-US"/>
          </a:p>
          <a:p>
            <a:pPr algn="l"/>
            <a:endParaRPr lang="en-US"/>
          </a:p>
          <a:p>
            <a:pPr algn="l"/>
            <a:r>
              <a:rPr lang="en-US"/>
              <a:t>2.1. Platform Selection: Determine whether the system will be integrated into a website, a mobile app, or both, ensuring accessibility to a wide range of users.</a:t>
            </a:r>
            <a:endParaRPr lang="en-US"/>
          </a:p>
          <a:p>
            <a:pPr algn="l"/>
            <a:endParaRPr lang="en-US"/>
          </a:p>
          <a:p>
            <a:pPr algn="l"/>
            <a:r>
              <a:rPr lang="en-US"/>
              <a:t>2.2. User-Centered Design: Prioritize user experience by creating an intuitive and visually appealing interface that promotes engagement.</a:t>
            </a:r>
            <a:endParaRPr lang="en-US"/>
          </a:p>
          <a:p>
            <a:pPr algn="l"/>
            <a:endParaRPr lang="en-US"/>
          </a:p>
          <a:p>
            <a:pPr algn="l"/>
            <a:r>
              <a:rPr lang="en-US"/>
              <a:t>2.3. Conversational Design: Design the chatbot interface to emulate natural conversations, making it easy for users to interact and receive information.</a:t>
            </a:r>
            <a:endParaRPr lang="en-US"/>
          </a:p>
          <a:p>
            <a:pPr algn="l"/>
            <a:endParaRPr lang="en-US"/>
          </a:p>
          <a:p>
            <a:pPr algn="l"/>
            <a:r>
              <a:rPr lang="en-US"/>
              <a:t>2.4. Accessibility: Ensure that the interface is accessible to individuals with disabilities, adhering to accessibility standards and guidelines.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10084435" y="90805"/>
            <a:ext cx="2107565" cy="1891030"/>
          </a:xfrm>
          <a:prstGeom prst="rect">
            <a:avLst/>
          </a:prstGeom>
        </p:spPr>
      </p:pic>
      <p:sp>
        <p:nvSpPr>
          <p:cNvPr id="6" name="TextBox 5"/>
          <p:cNvSpPr txBox="1"/>
          <p:nvPr/>
        </p:nvSpPr>
        <p:spPr>
          <a:xfrm>
            <a:off x="659765" y="596265"/>
            <a:ext cx="9909810"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NATURAL LANGUAGE PROCESSING</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10515" y="1981835"/>
            <a:ext cx="11571605" cy="3138170"/>
          </a:xfrm>
          <a:prstGeom prst="rect">
            <a:avLst/>
          </a:prstGeom>
          <a:noFill/>
        </p:spPr>
        <p:txBody>
          <a:bodyPr wrap="square" rtlCol="0">
            <a:spAutoFit/>
          </a:bodyPr>
          <a:p>
            <a:pPr algn="l"/>
            <a:endParaRPr lang="en-US"/>
          </a:p>
          <a:p>
            <a:pPr algn="l"/>
            <a:r>
              <a:rPr lang="en-US"/>
              <a:t>Implementing NLP techniques is essential to understand and process user input effectively:</a:t>
            </a:r>
            <a:endParaRPr lang="en-US"/>
          </a:p>
          <a:p>
            <a:pPr algn="l"/>
            <a:endParaRPr lang="en-US"/>
          </a:p>
          <a:p>
            <a:pPr algn="l"/>
            <a:r>
              <a:rPr lang="en-US"/>
              <a:t>3.1. Intent Recognition: Train the system to recognize user intents, whether they are seeking information, guidance, or predictive assessments.</a:t>
            </a:r>
            <a:endParaRPr lang="en-US"/>
          </a:p>
          <a:p>
            <a:pPr algn="l"/>
            <a:endParaRPr lang="en-US"/>
          </a:p>
          <a:p>
            <a:pPr algn="l"/>
            <a:r>
              <a:rPr lang="en-US"/>
              <a:t>3.2. Contextual Understanding: Enable the system to maintain context throughout conversations, allowing for more coherent and meaningful interactions.</a:t>
            </a:r>
            <a:endParaRPr lang="en-US"/>
          </a:p>
          <a:p>
            <a:pPr algn="l"/>
            <a:endParaRPr lang="en-US"/>
          </a:p>
          <a:p>
            <a:pPr algn="l"/>
            <a:r>
              <a:rPr lang="en-US"/>
              <a:t>3.3. Multilingual Support: Consider implementing multilingual support to reach a broader user base.</a:t>
            </a:r>
            <a:endParaRPr lang="en-US"/>
          </a:p>
          <a:p>
            <a:pPr algn="l"/>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9579610" y="90805"/>
            <a:ext cx="2107565" cy="1891030"/>
          </a:xfrm>
          <a:prstGeom prst="rect">
            <a:avLst/>
          </a:prstGeom>
        </p:spPr>
      </p:pic>
      <p:sp>
        <p:nvSpPr>
          <p:cNvPr id="6" name="TextBox 5"/>
          <p:cNvSpPr txBox="1"/>
          <p:nvPr/>
        </p:nvSpPr>
        <p:spPr>
          <a:xfrm>
            <a:off x="1002983" y="596493"/>
            <a:ext cx="5143500"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RESPONSES</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10515" y="1981835"/>
            <a:ext cx="11571605" cy="3969385"/>
          </a:xfrm>
          <a:prstGeom prst="rect">
            <a:avLst/>
          </a:prstGeom>
          <a:noFill/>
        </p:spPr>
        <p:txBody>
          <a:bodyPr wrap="square" rtlCol="0">
            <a:spAutoFit/>
          </a:bodyPr>
          <a:p>
            <a:pPr algn="l"/>
            <a:endParaRPr lang="en-US"/>
          </a:p>
          <a:p>
            <a:pPr algn="l"/>
            <a:r>
              <a:rPr lang="en-US"/>
              <a:t>Planning responses that the chatbot will offer is pivotal for providing accurate and helpful information:</a:t>
            </a:r>
            <a:endParaRPr lang="en-US"/>
          </a:p>
          <a:p>
            <a:pPr algn="l"/>
            <a:endParaRPr lang="en-US"/>
          </a:p>
          <a:p>
            <a:pPr algn="l"/>
            <a:r>
              <a:rPr lang="en-US"/>
              <a:t>4.1. Information Dissemination: Ensure that the chatbot can provide accurate answers to common questions about diabetes, its risk factors, and prevention strategies.</a:t>
            </a:r>
            <a:endParaRPr lang="en-US"/>
          </a:p>
          <a:p>
            <a:pPr algn="l"/>
            <a:endParaRPr lang="en-US"/>
          </a:p>
          <a:p>
            <a:pPr algn="l"/>
            <a:r>
              <a:rPr lang="en-US"/>
              <a:t>4.2. Personalized Recommendations: Tailor responses to individual user profiles, offering specific recommendations based on their health data.</a:t>
            </a:r>
            <a:endParaRPr lang="en-US"/>
          </a:p>
          <a:p>
            <a:pPr algn="l"/>
            <a:endParaRPr lang="en-US"/>
          </a:p>
          <a:p>
            <a:pPr algn="l"/>
            <a:r>
              <a:rPr lang="en-US"/>
              <a:t>4.3. Empathy and Support: Design responses to be empathetic and supportive, understanding the emotional aspect of discussing health-related concerns.</a:t>
            </a:r>
            <a:endParaRPr lang="en-US"/>
          </a:p>
          <a:p>
            <a:pPr algn="l"/>
            <a:endParaRPr lang="en-US"/>
          </a:p>
          <a:p>
            <a:pPr algn="l"/>
            <a:r>
              <a:rPr lang="en-US"/>
              <a:t>4.4. Resource Navigation: Direct users to appropriate resources, such as healthcare professionals, educational materials, or lifestyle modification programs.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825" y="360045"/>
            <a:ext cx="11182350" cy="1352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025" r="20912" b="11370"/>
          <a:stretch>
            <a:fillRect/>
          </a:stretch>
        </p:blipFill>
        <p:spPr>
          <a:xfrm>
            <a:off x="9579610" y="90805"/>
            <a:ext cx="2107565" cy="1891030"/>
          </a:xfrm>
          <a:prstGeom prst="rect">
            <a:avLst/>
          </a:prstGeom>
        </p:spPr>
      </p:pic>
      <p:sp>
        <p:nvSpPr>
          <p:cNvPr id="6" name="TextBox 5"/>
          <p:cNvSpPr txBox="1"/>
          <p:nvPr/>
        </p:nvSpPr>
        <p:spPr>
          <a:xfrm>
            <a:off x="1002983" y="596493"/>
            <a:ext cx="5143500" cy="706755"/>
          </a:xfrm>
          <a:prstGeom prst="rect">
            <a:avLst/>
          </a:prstGeom>
          <a:noFill/>
        </p:spPr>
        <p:txBody>
          <a:bodyPr wrap="square">
            <a:spAutoFit/>
          </a:bodyPr>
          <a:lstStyle/>
          <a:p>
            <a:r>
              <a:rPr lang="en-US" altLang="en-IN" sz="4000" b="1" dirty="0">
                <a:solidFill>
                  <a:schemeClr val="bg1"/>
                </a:solidFill>
                <a:latin typeface="Palatino Linotype" panose="02040502050505030304" charset="0"/>
                <a:cs typeface="Palatino Linotype" panose="02040502050505030304" charset="0"/>
              </a:rPr>
              <a:t>INTEGRATION</a:t>
            </a:r>
            <a:endParaRPr lang="en-US" altLang="en-IN" sz="4000" b="1" dirty="0">
              <a:solidFill>
                <a:schemeClr val="bg1"/>
              </a:solidFill>
              <a:latin typeface="Palatino Linotype" panose="02040502050505030304" charset="0"/>
              <a:cs typeface="Palatino Linotype" panose="02040502050505030304" charset="0"/>
            </a:endParaRPr>
          </a:p>
        </p:txBody>
      </p:sp>
      <p:sp>
        <p:nvSpPr>
          <p:cNvPr id="11" name="Rectangle 10"/>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10515" y="1981835"/>
            <a:ext cx="11571605" cy="3138170"/>
          </a:xfrm>
          <a:prstGeom prst="rect">
            <a:avLst/>
          </a:prstGeom>
          <a:noFill/>
        </p:spPr>
        <p:txBody>
          <a:bodyPr wrap="square" rtlCol="0">
            <a:spAutoFit/>
          </a:bodyPr>
          <a:p>
            <a:pPr algn="l"/>
            <a:endParaRPr lang="en-US"/>
          </a:p>
          <a:p>
            <a:pPr algn="l"/>
            <a:r>
              <a:rPr lang="en-US"/>
              <a:t>Determining how the AI-powered diabetes prediction system will be integrated is crucial for its accessibility and usability:</a:t>
            </a:r>
            <a:endParaRPr lang="en-US"/>
          </a:p>
          <a:p>
            <a:pPr algn="l"/>
            <a:endParaRPr lang="en-US"/>
          </a:p>
          <a:p>
            <a:pPr algn="l"/>
            <a:r>
              <a:rPr lang="en-US"/>
              <a:t>5.1. API Integration: If integrated into a website or app, ensure that the system's functionalities are accessible via APIs to enable seamless interaction.</a:t>
            </a:r>
            <a:endParaRPr lang="en-US"/>
          </a:p>
          <a:p>
            <a:pPr algn="l"/>
            <a:endParaRPr lang="en-US"/>
          </a:p>
          <a:p>
            <a:pPr algn="l"/>
            <a:r>
              <a:rPr lang="en-US"/>
              <a:t>5.2. Cross-Platform Compatibility: Guarantee that the system works across different devices and platforms, including web browsers, iOS, and Android.</a:t>
            </a:r>
            <a:endParaRPr lang="en-US"/>
          </a:p>
          <a:p>
            <a:pPr algn="l"/>
            <a:endParaRPr lang="en-US"/>
          </a:p>
          <a:p>
            <a:pPr algn="l"/>
            <a:r>
              <a:rPr lang="en-US"/>
              <a:t>5.3. Security and Privacy: Implement robust security measures to protect users' sensitive health data and adhere to privacy regulations</a:t>
            </a:r>
            <a:endParaRPr lang="en-US"/>
          </a:p>
        </p:txBody>
      </p:sp>
    </p:spTree>
  </p:cSld>
  <p:clrMapOvr>
    <a:masterClrMapping/>
  </p:clrMapOvr>
</p:sld>
</file>

<file path=ppt/theme/theme1.xml><?xml version="1.0" encoding="utf-8"?>
<a:theme xmlns:a="http://schemas.openxmlformats.org/drawingml/2006/main" name="Office Theme">
  <a:themeElements>
    <a:clrScheme name="Custom 221">
      <a:dk1>
        <a:srgbClr val="000000"/>
      </a:dk1>
      <a:lt1>
        <a:srgbClr val="FFFFFF"/>
      </a:lt1>
      <a:dk2>
        <a:srgbClr val="595959"/>
      </a:dk2>
      <a:lt2>
        <a:srgbClr val="EEEEEE"/>
      </a:lt2>
      <a:accent1>
        <a:srgbClr val="4949E7"/>
      </a:accent1>
      <a:accent2>
        <a:srgbClr val="0097A7"/>
      </a:accent2>
      <a:accent3>
        <a:srgbClr val="869FB2"/>
      </a:accent3>
      <a:accent4>
        <a:srgbClr val="FCBD24"/>
      </a:accent4>
      <a:accent5>
        <a:srgbClr val="EC3A3B"/>
      </a:accent5>
      <a:accent6>
        <a:srgbClr val="00B0F0"/>
      </a:accent6>
      <a:hlink>
        <a:srgbClr val="0097A7"/>
      </a:hlink>
      <a:folHlink>
        <a:srgbClr val="0097A7"/>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21">
      <a:dk1>
        <a:srgbClr val="000000"/>
      </a:dk1>
      <a:lt1>
        <a:srgbClr val="FFFFFF"/>
      </a:lt1>
      <a:dk2>
        <a:srgbClr val="595959"/>
      </a:dk2>
      <a:lt2>
        <a:srgbClr val="EEEEEE"/>
      </a:lt2>
      <a:accent1>
        <a:srgbClr val="4949E7"/>
      </a:accent1>
      <a:accent2>
        <a:srgbClr val="0097A7"/>
      </a:accent2>
      <a:accent3>
        <a:srgbClr val="869FB2"/>
      </a:accent3>
      <a:accent4>
        <a:srgbClr val="FCBD24"/>
      </a:accent4>
      <a:accent5>
        <a:srgbClr val="EC3A3B"/>
      </a:accent5>
      <a:accent6>
        <a:srgbClr val="00B0F0"/>
      </a:accent6>
      <a:hlink>
        <a:srgbClr val="0097A7"/>
      </a:hlink>
      <a:folHlink>
        <a:srgbClr val="0097A7"/>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6467</Words>
  <Application>WPS Presentation</Application>
  <PresentationFormat>Widescreen</PresentationFormat>
  <Paragraphs>95</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11</vt:i4>
      </vt:variant>
    </vt:vector>
  </HeadingPairs>
  <TitlesOfParts>
    <vt:vector size="25" baseType="lpstr">
      <vt:lpstr>Arial</vt:lpstr>
      <vt:lpstr>SimSun</vt:lpstr>
      <vt:lpstr>Wingdings</vt:lpstr>
      <vt:lpstr>Palatino Linotype</vt:lpstr>
      <vt:lpstr>Segoe UI Black</vt:lpstr>
      <vt:lpstr>Montserrat</vt:lpstr>
      <vt:lpstr>Segoe Print</vt:lpstr>
      <vt:lpstr>Tahoma</vt:lpstr>
      <vt:lpstr>Microsoft YaHei</vt:lpstr>
      <vt:lpstr>Arial Unicode MS</vt:lpstr>
      <vt:lpstr>Calibri Light</vt:lpstr>
      <vt:lpstr>Calibri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bhair</cp:lastModifiedBy>
  <cp:revision>59</cp:revision>
  <dcterms:created xsi:type="dcterms:W3CDTF">2023-06-27T10:01:00Z</dcterms:created>
  <dcterms:modified xsi:type="dcterms:W3CDTF">2023-09-26T15:13:37Z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3C6E9E4DD3AF4499BB309AC7E5E9BD39</vt:lpwstr>
  </property>
  <property fmtid="{D5CDD505-2E9C-101B-9397-08002B2CF9AE}" pid="3" name="KSOProductBuildVer">
    <vt:lpwstr>1033-11.2.0.11225</vt:lpwstr>
  </property>
</Properties>
</file>